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0" r:id="rId7"/>
    <p:sldId id="268" r:id="rId8"/>
    <p:sldId id="25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83" d="100"/>
          <a:sy n="83" d="100"/>
        </p:scale>
        <p:origin x="-21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64362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1918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85770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0417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6812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3023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3854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7921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75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35186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5414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5073-1F20-4C7E-AAD6-DABC0601A067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C5C1-35A4-4184-AB54-3248F9BE5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01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publications.uef.fi/pub/urn_nbn_fi_uef-20150944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rgbClr val="00B050"/>
                </a:solidFill>
              </a:rPr>
              <a:t>LASTEN TIEDONSAANNIN JA PÄÄTÖKSENTEON TUKEMINEN HOITOTYÖSSÄ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2352195"/>
          </a:xfrm>
        </p:spPr>
        <p:txBody>
          <a:bodyPr>
            <a:normAutofit fontScale="92500" lnSpcReduction="10000"/>
          </a:bodyPr>
          <a:lstStyle/>
          <a:p>
            <a:r>
              <a:rPr lang="fi-FI" sz="3200" dirty="0"/>
              <a:t>Tiina Marttila </a:t>
            </a:r>
            <a:r>
              <a:rPr lang="fi-FI" sz="3200" dirty="0" err="1"/>
              <a:t>Lsh</a:t>
            </a:r>
            <a:r>
              <a:rPr lang="fi-FI" sz="3200" dirty="0"/>
              <a:t>, </a:t>
            </a:r>
            <a:r>
              <a:rPr lang="fi-FI" sz="3200" dirty="0" err="1"/>
              <a:t>TtM</a:t>
            </a:r>
            <a:endParaRPr lang="fi-FI" sz="3200" dirty="0"/>
          </a:p>
          <a:p>
            <a:r>
              <a:rPr lang="fi-FI" sz="3200" dirty="0"/>
              <a:t>tiina.m.marttila@hus.fi</a:t>
            </a:r>
          </a:p>
          <a:p>
            <a:r>
              <a:rPr lang="fi-FI" sz="3200" dirty="0"/>
              <a:t> HUS Lasten ja nuorten sairaala </a:t>
            </a:r>
          </a:p>
          <a:p>
            <a:r>
              <a:rPr lang="fi-FI" sz="3200" dirty="0"/>
              <a:t>Sairaanhoitajapäivät 24.3.2017</a:t>
            </a:r>
          </a:p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8495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8585" y="2086707"/>
            <a:ext cx="4384430" cy="2321169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000" b="1" dirty="0">
                <a:solidFill>
                  <a:srgbClr val="00B050"/>
                </a:solidFill>
              </a:rPr>
              <a:t>Ajattele lapsen näkökulmaa!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3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0043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Lähteet löytyvät: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838200" y="1913860"/>
            <a:ext cx="10515600" cy="494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Marttila Tiina, 2015. Lapsen oikeudet ja niiden toteutuminen terveydenhuollossa.</a:t>
            </a:r>
          </a:p>
          <a:p>
            <a:pPr marL="0" indent="0">
              <a:buNone/>
            </a:pPr>
            <a:r>
              <a:rPr lang="fi-FI" sz="2400" dirty="0"/>
              <a:t>Systemaattinen kirjallisuuskatsaus. Itä-Suomen Yliopisto. Terveystieteiden tiedekunta, hoitotieteen laitos. Julkaistu UEF sähköisenä julkaisuna </a:t>
            </a:r>
            <a:r>
              <a:rPr lang="fi-FI" sz="2400" dirty="0">
                <a:hlinkClick r:id="rId2"/>
              </a:rPr>
              <a:t>http://epublications.uef.fi/pub/urn_nbn_fi_uef-20150944/index.html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40214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0B050"/>
                </a:solidFill>
              </a:rPr>
              <a:t>Onko lapsi keskiössä hoidossaan?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92595"/>
            <a:ext cx="6671172" cy="4676772"/>
          </a:xfrm>
        </p:spPr>
        <p:txBody>
          <a:bodyPr>
            <a:normAutofit lnSpcReduction="10000"/>
          </a:bodyPr>
          <a:lstStyle/>
          <a:p>
            <a:r>
              <a:rPr lang="fi-FI" sz="3600" dirty="0"/>
              <a:t>Kelle puhutaan?</a:t>
            </a:r>
          </a:p>
          <a:p>
            <a:r>
              <a:rPr lang="fi-FI" sz="3600" dirty="0"/>
              <a:t>Puhutaanko ymmärrettävästi? </a:t>
            </a:r>
          </a:p>
          <a:p>
            <a:r>
              <a:rPr lang="fi-FI" sz="3600" dirty="0"/>
              <a:t>Kuullaanko lasta?</a:t>
            </a:r>
          </a:p>
          <a:p>
            <a:r>
              <a:rPr lang="fi-FI" sz="3600" dirty="0"/>
              <a:t>Ketä ohjataan?</a:t>
            </a:r>
          </a:p>
          <a:p>
            <a:r>
              <a:rPr lang="fi-FI" sz="3600" dirty="0"/>
              <a:t>Kelle kirjalliset ohjeet on tehty?</a:t>
            </a:r>
          </a:p>
          <a:p>
            <a:r>
              <a:rPr lang="fi-FI" sz="3600" dirty="0"/>
              <a:t>Onko lapsella mahdollisuuksia vaikuttaa?</a:t>
            </a:r>
          </a:p>
          <a:p>
            <a:r>
              <a:rPr lang="fi-FI" sz="3600" dirty="0"/>
              <a:t>Kuka päättää?</a:t>
            </a:r>
          </a:p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12" y="1515258"/>
            <a:ext cx="3252548" cy="4897164"/>
          </a:xfrm>
        </p:spPr>
      </p:pic>
    </p:spTree>
    <p:extLst>
      <p:ext uri="{BB962C8B-B14F-4D97-AF65-F5344CB8AC3E}">
        <p14:creationId xmlns:p14="http://schemas.microsoft.com/office/powerpoint/2010/main" val="1796182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0B050"/>
                </a:solidFill>
              </a:rPr>
              <a:t>Mitä lapsi haluaa?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2645"/>
          </a:xfrm>
        </p:spPr>
        <p:txBody>
          <a:bodyPr>
            <a:normAutofit/>
          </a:bodyPr>
          <a:lstStyle/>
          <a:p>
            <a:r>
              <a:rPr lang="fi-FI" sz="3600" dirty="0"/>
              <a:t>Suurin osa (72 %) haluaa saada niin paljon tietoa henkilökunnalta kuin mahdollista </a:t>
            </a:r>
            <a:r>
              <a:rPr lang="fi-FI" sz="2000" dirty="0"/>
              <a:t>(</a:t>
            </a:r>
            <a:r>
              <a:rPr lang="fi-FI" sz="2000" dirty="0" err="1"/>
              <a:t>Migone</a:t>
            </a:r>
            <a:r>
              <a:rPr lang="fi-FI" sz="2000" dirty="0"/>
              <a:t> ym. 2008) </a:t>
            </a:r>
            <a:r>
              <a:rPr lang="fi-FI" sz="3600" dirty="0"/>
              <a:t>jotta he ymmärtäisivät sairautensa, sekä pystyisivät valmistautumaan </a:t>
            </a:r>
            <a:r>
              <a:rPr lang="fi-FI" sz="2000" dirty="0"/>
              <a:t>(</a:t>
            </a:r>
            <a:r>
              <a:rPr lang="fi-FI" sz="2000" dirty="0" err="1"/>
              <a:t>Coyne</a:t>
            </a:r>
            <a:r>
              <a:rPr lang="fi-FI" sz="2000" dirty="0"/>
              <a:t> 2006, </a:t>
            </a:r>
            <a:r>
              <a:rPr lang="fi-FI" sz="2000" dirty="0" err="1"/>
              <a:t>Coyne</a:t>
            </a:r>
            <a:r>
              <a:rPr lang="fi-FI" sz="2000" dirty="0"/>
              <a:t> &amp; </a:t>
            </a:r>
            <a:r>
              <a:rPr lang="fi-FI" sz="2000" dirty="0" err="1"/>
              <a:t>Gallagher</a:t>
            </a:r>
            <a:r>
              <a:rPr lang="fi-FI" sz="2000" dirty="0"/>
              <a:t> 2011, </a:t>
            </a:r>
            <a:r>
              <a:rPr lang="fi-FI" sz="2000" dirty="0" err="1"/>
              <a:t>Coyne</a:t>
            </a:r>
            <a:r>
              <a:rPr lang="fi-FI" sz="2000" dirty="0"/>
              <a:t> &amp; Kirwan 2012). </a:t>
            </a:r>
          </a:p>
          <a:p>
            <a:r>
              <a:rPr lang="fi-FI" sz="3600" dirty="0"/>
              <a:t>Lapset haluavat osallistua hoitoonsa ja päätöksentekoon, koska asia koskee suoraan heitä </a:t>
            </a:r>
            <a:r>
              <a:rPr lang="fi-FI" sz="2000" dirty="0"/>
              <a:t>(</a:t>
            </a:r>
            <a:r>
              <a:rPr lang="fi-FI" sz="2000" dirty="0" err="1"/>
              <a:t>Coyne</a:t>
            </a:r>
            <a:r>
              <a:rPr lang="fi-FI" sz="2000" dirty="0"/>
              <a:t> 2006, </a:t>
            </a:r>
            <a:r>
              <a:rPr lang="fi-FI" sz="2000" dirty="0" err="1"/>
              <a:t>Coyne</a:t>
            </a:r>
            <a:r>
              <a:rPr lang="fi-FI" sz="2000" dirty="0"/>
              <a:t> &amp; </a:t>
            </a:r>
            <a:r>
              <a:rPr lang="fi-FI" sz="2000" dirty="0" err="1"/>
              <a:t>Gallagher</a:t>
            </a:r>
            <a:r>
              <a:rPr lang="fi-FI" sz="2000" dirty="0"/>
              <a:t> 2011, </a:t>
            </a:r>
            <a:r>
              <a:rPr lang="fi-FI" sz="2000" dirty="0" err="1"/>
              <a:t>Coyne</a:t>
            </a:r>
            <a:r>
              <a:rPr lang="fi-FI" sz="2000" dirty="0"/>
              <a:t> &amp; Kirwan 2012).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3192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0B050"/>
                </a:solidFill>
              </a:rPr>
              <a:t>Miten lasten tiedonsaanti toteutuu?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57909" y="1825624"/>
            <a:ext cx="11441722" cy="5032376"/>
          </a:xfrm>
        </p:spPr>
        <p:txBody>
          <a:bodyPr>
            <a:normAutofit/>
          </a:bodyPr>
          <a:lstStyle/>
          <a:p>
            <a:r>
              <a:rPr lang="fi-FI" sz="3600" dirty="0"/>
              <a:t>Lapset saavat liian vähän tietoa </a:t>
            </a:r>
            <a:r>
              <a:rPr lang="fi-FI" sz="2000" dirty="0"/>
              <a:t>(</a:t>
            </a:r>
            <a:r>
              <a:rPr lang="fi-FI" sz="2000" dirty="0" err="1"/>
              <a:t>Runeson</a:t>
            </a:r>
            <a:r>
              <a:rPr lang="fi-FI" sz="2000" dirty="0"/>
              <a:t>, </a:t>
            </a:r>
            <a:r>
              <a:rPr lang="fi-FI" sz="2000" dirty="0" err="1"/>
              <a:t>Mårtenson</a:t>
            </a:r>
            <a:r>
              <a:rPr lang="fi-FI" sz="2000" dirty="0"/>
              <a:t> &amp; </a:t>
            </a:r>
            <a:r>
              <a:rPr lang="fi-FI" sz="2000" dirty="0" err="1"/>
              <a:t>Enskar</a:t>
            </a:r>
            <a:r>
              <a:rPr lang="fi-FI" sz="2000" dirty="0"/>
              <a:t> 2007). </a:t>
            </a:r>
          </a:p>
          <a:p>
            <a:r>
              <a:rPr lang="fi-FI" sz="3600" dirty="0"/>
              <a:t>Ohjeita annetaan vain vanhemmille </a:t>
            </a:r>
            <a:r>
              <a:rPr lang="fi-FI" sz="2000" dirty="0"/>
              <a:t>(</a:t>
            </a:r>
            <a:r>
              <a:rPr lang="fi-FI" sz="2000" dirty="0" err="1"/>
              <a:t>Peña</a:t>
            </a:r>
            <a:r>
              <a:rPr lang="fi-FI" sz="2000" dirty="0"/>
              <a:t> &amp; </a:t>
            </a:r>
            <a:r>
              <a:rPr lang="fi-FI" sz="2000" dirty="0" err="1"/>
              <a:t>Rojas</a:t>
            </a:r>
            <a:r>
              <a:rPr lang="fi-FI" sz="2000" dirty="0"/>
              <a:t> 2014), </a:t>
            </a:r>
            <a:r>
              <a:rPr lang="fi-FI" sz="3600" dirty="0"/>
              <a:t>henkilökunta ei kuuntele tai vastaa lasten kysymyksiin </a:t>
            </a:r>
            <a:r>
              <a:rPr lang="fi-FI" sz="2000" dirty="0"/>
              <a:t>(</a:t>
            </a:r>
            <a:r>
              <a:rPr lang="fi-FI" sz="2000" dirty="0" err="1"/>
              <a:t>Coyne</a:t>
            </a:r>
            <a:r>
              <a:rPr lang="fi-FI" sz="2000" dirty="0"/>
              <a:t> &amp; Kirwan 2012).</a:t>
            </a:r>
          </a:p>
          <a:p>
            <a:r>
              <a:rPr lang="fi-FI" sz="3600" dirty="0"/>
              <a:t>Henkilökunta antaa tietoa usein ilman vaihtoehtoja, eikä lapsilta juuri kysytä mitään </a:t>
            </a:r>
            <a:r>
              <a:rPr lang="fi-FI" sz="2000" dirty="0"/>
              <a:t>(</a:t>
            </a:r>
            <a:r>
              <a:rPr lang="fi-FI" sz="2000" dirty="0" err="1"/>
              <a:t>Runeson</a:t>
            </a:r>
            <a:r>
              <a:rPr lang="fi-FI" sz="2000" dirty="0"/>
              <a:t> ym. 2002, </a:t>
            </a:r>
            <a:r>
              <a:rPr lang="fi-FI" sz="2000" dirty="0" err="1"/>
              <a:t>Coyne</a:t>
            </a:r>
            <a:r>
              <a:rPr lang="fi-FI" sz="2000" dirty="0"/>
              <a:t> &amp; </a:t>
            </a:r>
            <a:r>
              <a:rPr lang="fi-FI" sz="2000" dirty="0" err="1"/>
              <a:t>Callagher</a:t>
            </a:r>
            <a:r>
              <a:rPr lang="fi-FI" sz="2000" dirty="0"/>
              <a:t> 2011, </a:t>
            </a:r>
            <a:r>
              <a:rPr lang="fi-FI" sz="2000" dirty="0" err="1"/>
              <a:t>Livesley</a:t>
            </a:r>
            <a:r>
              <a:rPr lang="fi-FI" sz="2000" dirty="0"/>
              <a:t> &amp; Long 2013).</a:t>
            </a:r>
          </a:p>
          <a:p>
            <a:r>
              <a:rPr lang="fi-FI" sz="3600" dirty="0"/>
              <a:t>Lapset ymmärtävät vain osan henkilökunnan selityksistä </a:t>
            </a:r>
            <a:r>
              <a:rPr lang="fi-FI" sz="2000" dirty="0"/>
              <a:t>(</a:t>
            </a:r>
            <a:r>
              <a:rPr lang="fi-FI" sz="2000" dirty="0" err="1"/>
              <a:t>Coyne</a:t>
            </a:r>
            <a:r>
              <a:rPr lang="fi-FI" sz="2000" dirty="0"/>
              <a:t> 2006, </a:t>
            </a:r>
            <a:r>
              <a:rPr lang="fi-FI" sz="2000" dirty="0" err="1"/>
              <a:t>Kilkelly</a:t>
            </a:r>
            <a:r>
              <a:rPr lang="fi-FI" sz="2000" dirty="0"/>
              <a:t> &amp; </a:t>
            </a:r>
            <a:r>
              <a:rPr lang="fi-FI" sz="2000" dirty="0" err="1"/>
              <a:t>Donnelly</a:t>
            </a:r>
            <a:r>
              <a:rPr lang="fi-FI" sz="2000" dirty="0"/>
              <a:t> 2006, </a:t>
            </a:r>
            <a:r>
              <a:rPr lang="fi-FI" sz="2000" dirty="0" err="1"/>
              <a:t>Peña</a:t>
            </a:r>
            <a:r>
              <a:rPr lang="fi-FI" sz="2000" dirty="0"/>
              <a:t> &amp; </a:t>
            </a:r>
            <a:r>
              <a:rPr lang="fi-FI" sz="2000" dirty="0" err="1"/>
              <a:t>Rojas</a:t>
            </a:r>
            <a:r>
              <a:rPr lang="fi-FI" sz="2000" dirty="0"/>
              <a:t> 2014).</a:t>
            </a:r>
            <a:endParaRPr lang="fi-FI" sz="3500" dirty="0"/>
          </a:p>
        </p:txBody>
      </p:sp>
    </p:spTree>
    <p:extLst>
      <p:ext uri="{BB962C8B-B14F-4D97-AF65-F5344CB8AC3E}">
        <p14:creationId xmlns:p14="http://schemas.microsoft.com/office/powerpoint/2010/main" val="5744799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0B050"/>
                </a:solidFill>
              </a:rPr>
              <a:t>Kuka tekee päätökset?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fontScale="92500" lnSpcReduction="20000"/>
          </a:bodyPr>
          <a:lstStyle/>
          <a:p>
            <a:r>
              <a:rPr lang="fi-FI" sz="3900" dirty="0"/>
              <a:t>Lasten osallistuminen päätöksentekoon oli vähäistä </a:t>
            </a:r>
            <a:r>
              <a:rPr lang="fi-FI" sz="2200" dirty="0"/>
              <a:t>(</a:t>
            </a:r>
            <a:r>
              <a:rPr lang="fi-FI" sz="2200" dirty="0" err="1"/>
              <a:t>Dunsmore</a:t>
            </a:r>
            <a:r>
              <a:rPr lang="fi-FI" sz="2200" dirty="0"/>
              <a:t> &amp; </a:t>
            </a:r>
            <a:r>
              <a:rPr lang="fi-FI" sz="2200" dirty="0" err="1"/>
              <a:t>Quine</a:t>
            </a:r>
            <a:r>
              <a:rPr lang="fi-FI" sz="2200" dirty="0"/>
              <a:t> 1995, </a:t>
            </a:r>
            <a:r>
              <a:rPr lang="fi-FI" sz="2200" dirty="0" err="1"/>
              <a:t>Runeson</a:t>
            </a:r>
            <a:r>
              <a:rPr lang="fi-FI" sz="2200" dirty="0"/>
              <a:t> ym. 2002, </a:t>
            </a:r>
            <a:r>
              <a:rPr lang="fi-FI" sz="2200" dirty="0" err="1"/>
              <a:t>Tates</a:t>
            </a:r>
            <a:r>
              <a:rPr lang="fi-FI" sz="2200" dirty="0"/>
              <a:t> ym. 2002, Hallström &amp; </a:t>
            </a:r>
            <a:r>
              <a:rPr lang="fi-FI" sz="2200" dirty="0" err="1"/>
              <a:t>Elander</a:t>
            </a:r>
            <a:r>
              <a:rPr lang="fi-FI" sz="2200" dirty="0"/>
              <a:t> 2004). </a:t>
            </a:r>
          </a:p>
          <a:p>
            <a:r>
              <a:rPr lang="fi-FI" sz="3900" dirty="0"/>
              <a:t>Vanhemmat tekevät lapsen puolesta pääosan hoitopäätöksistä </a:t>
            </a:r>
            <a:r>
              <a:rPr lang="fi-FI" sz="2000" dirty="0"/>
              <a:t>(</a:t>
            </a:r>
            <a:r>
              <a:rPr lang="fi-FI" sz="2000" dirty="0" err="1"/>
              <a:t>Pyke-Grimm</a:t>
            </a:r>
            <a:r>
              <a:rPr lang="fi-FI" sz="2000" dirty="0"/>
              <a:t> ym.1999, Stewart ym. 2005, </a:t>
            </a:r>
            <a:r>
              <a:rPr lang="fi-FI" sz="2000" dirty="0" err="1"/>
              <a:t>Coyne</a:t>
            </a:r>
            <a:r>
              <a:rPr lang="fi-FI" sz="2000" dirty="0"/>
              <a:t> 2008). </a:t>
            </a:r>
          </a:p>
          <a:p>
            <a:r>
              <a:rPr lang="fi-FI" sz="3900" dirty="0"/>
              <a:t>Useimmiten päätöksen tekevät ammattilaiset </a:t>
            </a:r>
            <a:r>
              <a:rPr lang="fi-FI" sz="2000" dirty="0"/>
              <a:t>(Hallström &amp; </a:t>
            </a:r>
            <a:r>
              <a:rPr lang="fi-FI" sz="2000" dirty="0" err="1"/>
              <a:t>Elander</a:t>
            </a:r>
            <a:r>
              <a:rPr lang="fi-FI" sz="2000" dirty="0"/>
              <a:t> 2004)</a:t>
            </a:r>
            <a:r>
              <a:rPr lang="fi-FI" dirty="0"/>
              <a:t> </a:t>
            </a:r>
            <a:r>
              <a:rPr lang="fi-FI" sz="3900" dirty="0"/>
              <a:t>ja niistä keskustellaan vanhempien kanssa </a:t>
            </a:r>
            <a:r>
              <a:rPr lang="fi-FI" sz="2000" dirty="0"/>
              <a:t>(</a:t>
            </a:r>
            <a:r>
              <a:rPr lang="fi-FI" sz="2000" dirty="0" err="1"/>
              <a:t>Coyne</a:t>
            </a:r>
            <a:r>
              <a:rPr lang="fi-FI" sz="2000" dirty="0"/>
              <a:t> ym. 2014).</a:t>
            </a:r>
          </a:p>
          <a:p>
            <a:r>
              <a:rPr lang="fi-FI" sz="3900" dirty="0"/>
              <a:t>Kolmasosassa havainnoiduista päätöksentekotilanteista vanhemmat tai lapsi protestoivat, mutta päätöksiä muutetaan vai harvoin, lähinnä silloin kun lapsen fyysinen vastustus on voimakasta </a:t>
            </a:r>
            <a:r>
              <a:rPr lang="fi-FI" sz="2000" dirty="0"/>
              <a:t>(Hallström &amp; </a:t>
            </a:r>
            <a:r>
              <a:rPr lang="fi-FI" sz="2000" dirty="0" err="1"/>
              <a:t>Elander</a:t>
            </a:r>
            <a:r>
              <a:rPr lang="fi-FI" sz="2000" dirty="0"/>
              <a:t> 2004).</a:t>
            </a:r>
          </a:p>
        </p:txBody>
      </p:sp>
    </p:spTree>
    <p:extLst>
      <p:ext uri="{BB962C8B-B14F-4D97-AF65-F5344CB8AC3E}">
        <p14:creationId xmlns:p14="http://schemas.microsoft.com/office/powerpoint/2010/main" val="26929733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0B050"/>
                </a:solidFill>
              </a:rPr>
              <a:t>Miksi vanhemmat eivät voi päättää kaikkea lapsen puolesta?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838200" y="1875692"/>
            <a:ext cx="10515600" cy="4790368"/>
          </a:xfrm>
        </p:spPr>
        <p:txBody>
          <a:bodyPr>
            <a:normAutofit fontScale="92500" lnSpcReduction="10000"/>
          </a:bodyPr>
          <a:lstStyle/>
          <a:p>
            <a:r>
              <a:rPr lang="fi-FI" sz="3600" dirty="0"/>
              <a:t>Vanhempien kyky arvioida lapsen kokemuksia on rajallinen </a:t>
            </a:r>
            <a:r>
              <a:rPr lang="fi-FI" sz="2200" dirty="0"/>
              <a:t>(Hart &amp; </a:t>
            </a:r>
            <a:r>
              <a:rPr lang="fi-FI" sz="2200" dirty="0" err="1"/>
              <a:t>Chesson</a:t>
            </a:r>
            <a:r>
              <a:rPr lang="fi-FI" sz="2200" dirty="0"/>
              <a:t> 1998, Miller 2000). </a:t>
            </a:r>
          </a:p>
          <a:p>
            <a:r>
              <a:rPr lang="fi-FI" sz="3600" dirty="0"/>
              <a:t>Vanhemmilla ei välttämättä ole tarpeeksi tietoa terveyteen liittyvästä asiasta </a:t>
            </a:r>
            <a:r>
              <a:rPr lang="fi-FI" sz="2200" dirty="0"/>
              <a:t>(</a:t>
            </a:r>
            <a:r>
              <a:rPr lang="fi-FI" sz="2200" dirty="0" err="1"/>
              <a:t>Beauchamp</a:t>
            </a:r>
            <a:r>
              <a:rPr lang="fi-FI" sz="2200" dirty="0"/>
              <a:t> &amp; </a:t>
            </a:r>
            <a:r>
              <a:rPr lang="fi-FI" sz="2200" dirty="0" err="1"/>
              <a:t>Childress</a:t>
            </a:r>
            <a:r>
              <a:rPr lang="fi-FI" sz="2200" dirty="0"/>
              <a:t> 2001). </a:t>
            </a:r>
          </a:p>
          <a:p>
            <a:pPr lvl="0"/>
            <a:r>
              <a:rPr lang="fi-FI" sz="3600" dirty="0">
                <a:solidFill>
                  <a:prstClr val="black"/>
                </a:solidFill>
              </a:rPr>
              <a:t>Joskus vanhemmatkaan eivät edistä lapsen etua </a:t>
            </a:r>
            <a:r>
              <a:rPr lang="fi-FI" sz="2400" dirty="0">
                <a:solidFill>
                  <a:prstClr val="black"/>
                </a:solidFill>
              </a:rPr>
              <a:t>(</a:t>
            </a:r>
            <a:r>
              <a:rPr lang="fi-FI" sz="2400" dirty="0" err="1">
                <a:solidFill>
                  <a:prstClr val="black"/>
                </a:solidFill>
              </a:rPr>
              <a:t>Runeson</a:t>
            </a:r>
            <a:r>
              <a:rPr lang="fi-FI" sz="2400" dirty="0">
                <a:solidFill>
                  <a:prstClr val="black"/>
                </a:solidFill>
              </a:rPr>
              <a:t> ym. 2002, </a:t>
            </a:r>
            <a:r>
              <a:rPr lang="fi-FI" sz="2400" dirty="0" err="1">
                <a:solidFill>
                  <a:prstClr val="black"/>
                </a:solidFill>
              </a:rPr>
              <a:t>Kilkelly</a:t>
            </a:r>
            <a:r>
              <a:rPr lang="fi-FI" sz="2400" dirty="0">
                <a:solidFill>
                  <a:prstClr val="black"/>
                </a:solidFill>
              </a:rPr>
              <a:t> &amp; </a:t>
            </a:r>
            <a:r>
              <a:rPr lang="fi-FI" sz="2400" dirty="0" err="1">
                <a:solidFill>
                  <a:prstClr val="black"/>
                </a:solidFill>
              </a:rPr>
              <a:t>Donnelly</a:t>
            </a:r>
            <a:r>
              <a:rPr lang="fi-FI" sz="2400" dirty="0">
                <a:solidFill>
                  <a:prstClr val="black"/>
                </a:solidFill>
              </a:rPr>
              <a:t> 2006, </a:t>
            </a:r>
            <a:r>
              <a:rPr lang="fi-FI" sz="2400" dirty="0" err="1">
                <a:solidFill>
                  <a:prstClr val="black"/>
                </a:solidFill>
              </a:rPr>
              <a:t>Coyne</a:t>
            </a:r>
            <a:r>
              <a:rPr lang="fi-FI" sz="2400" dirty="0">
                <a:solidFill>
                  <a:prstClr val="black"/>
                </a:solidFill>
              </a:rPr>
              <a:t> &amp; </a:t>
            </a:r>
            <a:r>
              <a:rPr lang="fi-FI" sz="2400" dirty="0" err="1">
                <a:solidFill>
                  <a:prstClr val="black"/>
                </a:solidFill>
              </a:rPr>
              <a:t>Callagher</a:t>
            </a:r>
            <a:r>
              <a:rPr lang="fi-FI" sz="2400" dirty="0">
                <a:solidFill>
                  <a:prstClr val="black"/>
                </a:solidFill>
              </a:rPr>
              <a:t> 2011)</a:t>
            </a:r>
          </a:p>
          <a:p>
            <a:pPr lvl="1"/>
            <a:r>
              <a:rPr lang="fi-FI" sz="3100" dirty="0"/>
              <a:t>Estävät lapsen kommunikaatioyrityksiä vastaamalla lapsen puolesta, käskemällä olla hiljaa tai tiedon jakamattomuudella </a:t>
            </a:r>
            <a:r>
              <a:rPr lang="fi-FI" sz="1800" dirty="0"/>
              <a:t>(</a:t>
            </a:r>
            <a:r>
              <a:rPr lang="fi-FI" sz="2600" dirty="0" err="1"/>
              <a:t>Coyne</a:t>
            </a:r>
            <a:r>
              <a:rPr lang="fi-FI" sz="2600" dirty="0"/>
              <a:t> &amp; </a:t>
            </a:r>
            <a:r>
              <a:rPr lang="fi-FI" sz="2600" dirty="0" err="1"/>
              <a:t>Gallagher</a:t>
            </a:r>
            <a:r>
              <a:rPr lang="fi-FI" sz="2600" dirty="0"/>
              <a:t> 2011). </a:t>
            </a:r>
          </a:p>
          <a:p>
            <a:pPr lvl="1"/>
            <a:r>
              <a:rPr lang="fi-FI" sz="3100" dirty="0"/>
              <a:t>Vanhemmat saattavat kieltää nuorelta tiedon sairaudestaan ja kieltäytyä hoidoista </a:t>
            </a:r>
            <a:r>
              <a:rPr lang="fi-FI" sz="2600" dirty="0"/>
              <a:t>(</a:t>
            </a:r>
            <a:r>
              <a:rPr lang="fi-FI" sz="2600" dirty="0" err="1"/>
              <a:t>Tabak</a:t>
            </a:r>
            <a:r>
              <a:rPr lang="fi-FI" sz="2600" dirty="0"/>
              <a:t>  &amp; </a:t>
            </a:r>
            <a:r>
              <a:rPr lang="fi-FI" sz="2600" dirty="0" err="1"/>
              <a:t>Zvi</a:t>
            </a:r>
            <a:r>
              <a:rPr lang="fi-FI" sz="2600" dirty="0"/>
              <a:t>) </a:t>
            </a:r>
            <a:r>
              <a:rPr lang="fi-FI" sz="3100" dirty="0"/>
              <a:t>tai jatkaa hoitoa vastoin nuoren näkemystä </a:t>
            </a:r>
            <a:r>
              <a:rPr lang="fi-FI" sz="2600" dirty="0"/>
              <a:t>(</a:t>
            </a:r>
            <a:r>
              <a:rPr lang="fi-FI" sz="2600" dirty="0" err="1"/>
              <a:t>Azotam</a:t>
            </a:r>
            <a:r>
              <a:rPr lang="fi-FI" sz="2600" dirty="0"/>
              <a:t> 2012).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5502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0B050"/>
                </a:solidFill>
              </a:rPr>
              <a:t>Miksei henkilökunta voi päättää kaikkea lapsen puolesta?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fi-FI" sz="3600" dirty="0"/>
              <a:t>Lapsen autonomia (omista asioista päättäminen) ohitetaan </a:t>
            </a:r>
            <a:r>
              <a:rPr lang="fi-FI" sz="2200" dirty="0"/>
              <a:t>(</a:t>
            </a:r>
            <a:r>
              <a:rPr lang="fi-FI" sz="2200" dirty="0" err="1"/>
              <a:t>Baines</a:t>
            </a:r>
            <a:r>
              <a:rPr lang="fi-FI" sz="2200" dirty="0"/>
              <a:t> 2006) </a:t>
            </a:r>
          </a:p>
          <a:p>
            <a:r>
              <a:rPr lang="fi-FI" sz="3500" dirty="0"/>
              <a:t>Lainsäädäntö velvoittaa, esim. Laki potilaan asemasta ja oikeuksista (785/1992) ja YK:n lapsen oikeuksien sopimus (1989) </a:t>
            </a:r>
          </a:p>
          <a:p>
            <a:pPr lvl="1"/>
            <a:r>
              <a:rPr lang="fi-FI" sz="3500" dirty="0"/>
              <a:t>Oikeus tulla kuulluksi, otetuksi huomioon, ilmaista mielipiteitä ja saada tietoa</a:t>
            </a:r>
          </a:p>
          <a:p>
            <a:pPr lvl="1"/>
            <a:r>
              <a:rPr lang="fi-FI" sz="3500" dirty="0"/>
              <a:t>Lapsen edun ensisijaisuus</a:t>
            </a:r>
          </a:p>
          <a:p>
            <a:r>
              <a:rPr lang="fi-FI" sz="3600" dirty="0"/>
              <a:t>Joskus henkilökuntakaan ei edistä lapsen etua:</a:t>
            </a:r>
          </a:p>
          <a:p>
            <a:pPr lvl="1"/>
            <a:r>
              <a:rPr lang="fi-FI" sz="3200" dirty="0"/>
              <a:t>Lähes kaikkien hoitajien ja lääkärien mielestä lapsille tehdään tarpeettomia toimenpiteitä tai tutkimuksia tai lapsi otetaan turhaan sairaalaan </a:t>
            </a:r>
            <a:r>
              <a:rPr lang="fi-FI" sz="1800" dirty="0"/>
              <a:t>(</a:t>
            </a:r>
            <a:r>
              <a:rPr lang="fi-FI" sz="1800" dirty="0" err="1"/>
              <a:t>Migone</a:t>
            </a:r>
            <a:r>
              <a:rPr lang="fi-FI" sz="1800" dirty="0"/>
              <a:t> ym. 2008).</a:t>
            </a:r>
          </a:p>
        </p:txBody>
      </p:sp>
    </p:spTree>
    <p:extLst>
      <p:ext uri="{BB962C8B-B14F-4D97-AF65-F5344CB8AC3E}">
        <p14:creationId xmlns:p14="http://schemas.microsoft.com/office/powerpoint/2010/main" val="34700141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0B050"/>
                </a:solidFill>
              </a:rPr>
              <a:t>Miksi lapsen tiedonsaantia ja päätöksentekoa pitää tukea?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838200" y="1971865"/>
            <a:ext cx="10515600" cy="4511380"/>
          </a:xfrm>
        </p:spPr>
        <p:txBody>
          <a:bodyPr>
            <a:normAutofit lnSpcReduction="10000"/>
          </a:bodyPr>
          <a:lstStyle/>
          <a:p>
            <a:r>
              <a:rPr lang="fi-FI" sz="3600" dirty="0"/>
              <a:t>Asiakaslähtöinen hoito vastaa paremmin potilaan tarpeita </a:t>
            </a:r>
            <a:r>
              <a:rPr lang="fi-FI" sz="2000" dirty="0"/>
              <a:t>(STM 2012).</a:t>
            </a:r>
          </a:p>
          <a:p>
            <a:r>
              <a:rPr lang="fi-FI" sz="3600" dirty="0"/>
              <a:t>Lapset saavat tietoa, arvostuksen ja kontrollin kokemuksia, mahdollisuuden ilmaista tunteitaan, kehittää kyvykkyyttään ja hoitomyöntyvyys lisääntyy </a:t>
            </a:r>
            <a:r>
              <a:rPr lang="fi-FI" sz="2000" dirty="0"/>
              <a:t>(</a:t>
            </a:r>
            <a:r>
              <a:rPr lang="fi-FI" sz="2000" dirty="0" err="1"/>
              <a:t>Angst</a:t>
            </a:r>
            <a:r>
              <a:rPr lang="fi-FI" sz="2000" dirty="0"/>
              <a:t> &amp; </a:t>
            </a:r>
            <a:r>
              <a:rPr lang="fi-FI" sz="2000" dirty="0" err="1"/>
              <a:t>Deatrick</a:t>
            </a:r>
            <a:r>
              <a:rPr lang="fi-FI" sz="2000" dirty="0"/>
              <a:t> 1996, </a:t>
            </a:r>
            <a:r>
              <a:rPr lang="fi-FI" sz="2000" dirty="0" err="1"/>
              <a:t>Tieffenberg</a:t>
            </a:r>
            <a:r>
              <a:rPr lang="fi-FI" sz="2000" dirty="0"/>
              <a:t> ym. 2000, de Winter ym. 2002, </a:t>
            </a:r>
            <a:r>
              <a:rPr lang="fi-FI" sz="2000" dirty="0" err="1"/>
              <a:t>Sloper</a:t>
            </a:r>
            <a:r>
              <a:rPr lang="fi-FI" sz="2000" dirty="0"/>
              <a:t> &amp; </a:t>
            </a:r>
            <a:r>
              <a:rPr lang="fi-FI" sz="2000" dirty="0" err="1"/>
              <a:t>Lightfoot</a:t>
            </a:r>
            <a:r>
              <a:rPr lang="fi-FI" sz="2000" dirty="0"/>
              <a:t> 2003, </a:t>
            </a:r>
            <a:r>
              <a:rPr lang="fi-FI" sz="2000" dirty="0" err="1"/>
              <a:t>Alderson</a:t>
            </a:r>
            <a:r>
              <a:rPr lang="fi-FI" sz="2000" dirty="0"/>
              <a:t> ym. 2006). </a:t>
            </a:r>
          </a:p>
          <a:p>
            <a:r>
              <a:rPr lang="fi-FI" sz="3600" dirty="0"/>
              <a:t>Pelko ja stressi vähenee </a:t>
            </a:r>
            <a:r>
              <a:rPr lang="fi-FI" sz="2000" dirty="0"/>
              <a:t>(</a:t>
            </a:r>
            <a:r>
              <a:rPr lang="fi-FI" sz="2000" dirty="0" err="1"/>
              <a:t>Pelander</a:t>
            </a:r>
            <a:r>
              <a:rPr lang="fi-FI" sz="2000" dirty="0"/>
              <a:t> &amp; Leino-Kilpi 2010, Kruger &amp; </a:t>
            </a:r>
            <a:r>
              <a:rPr lang="fi-FI" sz="2000" dirty="0" err="1"/>
              <a:t>Coetzee</a:t>
            </a:r>
            <a:r>
              <a:rPr lang="fi-FI" sz="2000" dirty="0"/>
              <a:t> 2011). </a:t>
            </a:r>
          </a:p>
          <a:p>
            <a:r>
              <a:rPr lang="fi-FI" sz="3600" dirty="0"/>
              <a:t>Helpottaa toimenpiteiden tekoa, vähentää tapaturmia ja lisää potilastyytyväisyyttä </a:t>
            </a:r>
            <a:r>
              <a:rPr lang="fi-FI" sz="2000" dirty="0"/>
              <a:t>(</a:t>
            </a:r>
            <a:r>
              <a:rPr lang="fi-FI" sz="2000" dirty="0" err="1"/>
              <a:t>Costello</a:t>
            </a:r>
            <a:r>
              <a:rPr lang="fi-FI" sz="2000" dirty="0"/>
              <a:t>, </a:t>
            </a:r>
            <a:r>
              <a:rPr lang="fi-FI" sz="2000" dirty="0" err="1"/>
              <a:t>Patak</a:t>
            </a:r>
            <a:r>
              <a:rPr lang="fi-FI" sz="2000" dirty="0"/>
              <a:t> &amp; </a:t>
            </a:r>
            <a:r>
              <a:rPr lang="fi-FI" sz="2000" dirty="0" err="1"/>
              <a:t>Pritchard</a:t>
            </a:r>
            <a:r>
              <a:rPr lang="fi-FI" sz="2000" dirty="0"/>
              <a:t> 2010).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8616661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0B050"/>
                </a:solidFill>
              </a:rPr>
              <a:t>Lapsen tiedonsaantia ja päätöksentekoa tukee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5423" y="1658901"/>
            <a:ext cx="11227981" cy="4952913"/>
          </a:xfrm>
        </p:spPr>
        <p:txBody>
          <a:bodyPr>
            <a:noAutofit/>
          </a:bodyPr>
          <a:lstStyle/>
          <a:p>
            <a:r>
              <a:rPr lang="fi-FI" sz="3200" dirty="0"/>
              <a:t>Lapsen mukanaolo keskusteluissa </a:t>
            </a:r>
          </a:p>
          <a:p>
            <a:r>
              <a:rPr lang="fi-FI" sz="3200" dirty="0"/>
              <a:t>Kuuntelu </a:t>
            </a:r>
          </a:p>
          <a:p>
            <a:r>
              <a:rPr lang="fi-FI" sz="3200" dirty="0"/>
              <a:t>Ymmärrettävä puhe ja kommunikointi lapselle</a:t>
            </a:r>
          </a:p>
          <a:p>
            <a:r>
              <a:rPr lang="fi-FI" sz="3200" dirty="0"/>
              <a:t>Mahdollisuudet päätöksiin</a:t>
            </a:r>
          </a:p>
          <a:p>
            <a:r>
              <a:rPr lang="fi-FI" sz="3200" dirty="0"/>
              <a:t>Sairaalan ja toimenpiteiden tuttuus – ohjaa ja valmistele lasta!</a:t>
            </a:r>
          </a:p>
          <a:p>
            <a:r>
              <a:rPr lang="fi-FI" sz="3200" dirty="0"/>
              <a:t>Riittävä aika</a:t>
            </a:r>
          </a:p>
          <a:p>
            <a:r>
              <a:rPr lang="fi-FI" sz="3200" dirty="0"/>
              <a:t>Hyvä suhde henkilökuntaan </a:t>
            </a:r>
          </a:p>
          <a:p>
            <a:r>
              <a:rPr lang="fi-FI" sz="3200" dirty="0"/>
              <a:t>Henkilökunnan ystävällisyys, tarkkaavaisuus ja halu kommunikaatioon						</a:t>
            </a:r>
            <a:r>
              <a:rPr lang="fi-FI" sz="2000" dirty="0"/>
              <a:t>(Marttila 2015)</a:t>
            </a:r>
          </a:p>
        </p:txBody>
      </p:sp>
    </p:spTree>
    <p:extLst>
      <p:ext uri="{BB962C8B-B14F-4D97-AF65-F5344CB8AC3E}">
        <p14:creationId xmlns:p14="http://schemas.microsoft.com/office/powerpoint/2010/main" val="35923271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ema">
  <a:themeElements>
    <a:clrScheme name="Lämmin sininen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aihtuvaväriset reunat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671</Words>
  <Application>Microsoft Office PowerPoint</Application>
  <PresentationFormat>Mukautettu</PresentationFormat>
  <Paragraphs>60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LASTEN TIEDONSAANNIN JA PÄÄTÖKSENTEON TUKEMINEN HOITOTYÖSSÄ</vt:lpstr>
      <vt:lpstr>Onko lapsi keskiössä hoidossaan?</vt:lpstr>
      <vt:lpstr>Mitä lapsi haluaa?</vt:lpstr>
      <vt:lpstr>Miten lasten tiedonsaanti toteutuu?</vt:lpstr>
      <vt:lpstr>Kuka tekee päätökset?</vt:lpstr>
      <vt:lpstr>Miksi vanhemmat eivät voi päättää kaikkea lapsen puolesta?</vt:lpstr>
      <vt:lpstr>Miksei henkilökunta voi päättää kaikkea lapsen puolesta?</vt:lpstr>
      <vt:lpstr>Miksi lapsen tiedonsaantia ja päätöksentekoa pitää tukea?</vt:lpstr>
      <vt:lpstr>Lapsen tiedonsaantia ja päätöksentekoa tukee</vt:lpstr>
      <vt:lpstr>Ajattele lapsen näkökulmaa!</vt:lpstr>
      <vt:lpstr>Lähteet löytyvät: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Lasten tiedonsaannin ja päätöksenteon tukeminen hoitotyössä</dc:title>
  <dc:creator>Tiina Marttila</dc:creator>
  <cp:lastModifiedBy>Jo</cp:lastModifiedBy>
  <cp:revision>69</cp:revision>
  <dcterms:created xsi:type="dcterms:W3CDTF">2017-03-19T17:28:25Z</dcterms:created>
  <dcterms:modified xsi:type="dcterms:W3CDTF">2017-03-29T18:30:08Z</dcterms:modified>
</cp:coreProperties>
</file>