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21"/>
  </p:notesMasterIdLst>
  <p:sldIdLst>
    <p:sldId id="256" r:id="rId2"/>
    <p:sldId id="269" r:id="rId3"/>
    <p:sldId id="258" r:id="rId4"/>
    <p:sldId id="259" r:id="rId5"/>
    <p:sldId id="266" r:id="rId6"/>
    <p:sldId id="276" r:id="rId7"/>
    <p:sldId id="273" r:id="rId8"/>
    <p:sldId id="263" r:id="rId9"/>
    <p:sldId id="272" r:id="rId10"/>
    <p:sldId id="260" r:id="rId11"/>
    <p:sldId id="275" r:id="rId12"/>
    <p:sldId id="261" r:id="rId13"/>
    <p:sldId id="277" r:id="rId14"/>
    <p:sldId id="271" r:id="rId15"/>
    <p:sldId id="264" r:id="rId16"/>
    <p:sldId id="274" r:id="rId17"/>
    <p:sldId id="268" r:id="rId18"/>
    <p:sldId id="257" r:id="rId19"/>
    <p:sldId id="265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D18BB-C361-4881-A2E4-C26572695F08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4CEB-4118-4D2E-8F11-B4613457B9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790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74CEB-4118-4D2E-8F11-B4613457B903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322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65724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162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7076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189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0682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1689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112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357396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722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900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071901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015647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416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277540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9183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74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DB34-5EFF-4BF3-A1AC-EEBEF9BEA4D9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1FAE42-2A17-4E2E-B7DC-31BCF3B70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67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  <p:sldLayoutId id="2147483883" r:id="rId15"/>
    <p:sldLayoutId id="21474838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molli@utu.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apsiasia.fi/wp-content/uploads/2015/03/CRS_12.pdf" TargetMode="External"/><Relationship Id="rId2" Type="http://schemas.openxmlformats.org/officeDocument/2006/relationships/hyperlink" Target="http://www.kuntoutusportti.fi/files/attachments/kuntoutus-lehden_artikkelit/2012/oll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psenoikeudet.fi/lapsen-oikeuksien-sopimus/sopimus-kokonaisuudessaan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mailto:jmolli@utu.fi" TargetMode="External"/><Relationship Id="rId3" Type="http://schemas.openxmlformats.org/officeDocument/2006/relationships/hyperlink" Target="http://lastentahden.blogspot.fi/" TargetMode="External"/><Relationship Id="rId7" Type="http://schemas.openxmlformats.org/officeDocument/2006/relationships/hyperlink" Target="https://lastenneurologianhoitajat.yhdistysavain.fi/" TargetMode="External"/><Relationship Id="rId2" Type="http://schemas.openxmlformats.org/officeDocument/2006/relationships/hyperlink" Target="http://twitter.com/JohannaOll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.linkedin.com/in/johanna-olli-54944053" TargetMode="External"/><Relationship Id="rId5" Type="http://schemas.openxmlformats.org/officeDocument/2006/relationships/hyperlink" Target="http://terveyttatieteesta.blogspot.fi/" TargetMode="External"/><Relationship Id="rId4" Type="http://schemas.openxmlformats.org/officeDocument/2006/relationships/hyperlink" Target="https://lapsinakokulma.wordpress.com/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3632" y="260649"/>
            <a:ext cx="5832648" cy="3846289"/>
          </a:xfrm>
        </p:spPr>
        <p:txBody>
          <a:bodyPr>
            <a:normAutofit fontScale="90000"/>
          </a:bodyPr>
          <a:lstStyle/>
          <a:p>
            <a:r>
              <a:rPr lang="fi-FI" dirty="0">
                <a:latin typeface="Bodoni MT" panose="02070603080606020203" pitchFamily="18" charset="0"/>
              </a:rPr>
              <a:t>Lapsen näkemyksen huomioiminen iän ja kehitystason mukaan</a:t>
            </a:r>
            <a:br>
              <a:rPr lang="fi-FI" dirty="0">
                <a:latin typeface="Bodoni MT" panose="02070603080606020203" pitchFamily="18" charset="0"/>
              </a:rPr>
            </a:br>
            <a:endParaRPr lang="fi-FI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552" y="4581128"/>
            <a:ext cx="6400800" cy="1752600"/>
          </a:xfrm>
        </p:spPr>
        <p:txBody>
          <a:bodyPr>
            <a:noAutofit/>
          </a:bodyPr>
          <a:lstStyle/>
          <a:p>
            <a:r>
              <a:rPr lang="fi-FI" sz="2800" dirty="0" smtClean="0">
                <a:latin typeface="Bodoni MT" panose="02070603080606020203" pitchFamily="18" charset="0"/>
              </a:rPr>
              <a:t>Johanna Olli, sh, </a:t>
            </a:r>
            <a:r>
              <a:rPr lang="fi-FI" sz="2800" dirty="0" err="1" smtClean="0">
                <a:latin typeface="Bodoni MT" panose="02070603080606020203" pitchFamily="18" charset="0"/>
              </a:rPr>
              <a:t>TtM</a:t>
            </a:r>
            <a:r>
              <a:rPr lang="fi-FI" sz="2800" dirty="0" smtClean="0">
                <a:latin typeface="Bodoni MT" panose="02070603080606020203" pitchFamily="18" charset="0"/>
              </a:rPr>
              <a:t>, tohtorikoulutettava</a:t>
            </a:r>
          </a:p>
          <a:p>
            <a:r>
              <a:rPr lang="fi-FI" sz="2800" dirty="0" smtClean="0">
                <a:latin typeface="Bodoni MT" panose="02070603080606020203" pitchFamily="18" charset="0"/>
              </a:rPr>
              <a:t>24.3.2017 Sairaanhoitajapäivät </a:t>
            </a:r>
          </a:p>
          <a:p>
            <a:r>
              <a:rPr lang="fi-FI" sz="2800" dirty="0" err="1" smtClean="0">
                <a:latin typeface="Bodoni MT" panose="02070603080606020203" pitchFamily="18" charset="0"/>
                <a:hlinkClick r:id="rId2"/>
              </a:rPr>
              <a:t>jmolli@utu.fi</a:t>
            </a:r>
            <a:endParaRPr lang="fi-FI" sz="2800" dirty="0" smtClean="0">
              <a:latin typeface="Bodoni MT" panose="02070603080606020203" pitchFamily="18" charset="0"/>
            </a:endParaRPr>
          </a:p>
          <a:p>
            <a:endParaRPr lang="fi-FI" sz="2800" dirty="0">
              <a:latin typeface="Bodoni MT" panose="020706030806060202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8" y="3861048"/>
            <a:ext cx="2127688" cy="215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432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3600" dirty="0" smtClean="0">
                <a:latin typeface="Bodoni MT" panose="02070603080606020203" pitchFamily="18" charset="0"/>
              </a:rPr>
              <a:t>Mitä tarkoittaa </a:t>
            </a:r>
          </a:p>
          <a:p>
            <a:pPr marL="0" indent="0" algn="ctr">
              <a:buNone/>
            </a:pPr>
            <a:r>
              <a:rPr lang="fi-FI" sz="3600" dirty="0" smtClean="0">
                <a:latin typeface="Bodoni MT" panose="02070603080606020203" pitchFamily="18" charset="0"/>
              </a:rPr>
              <a:t>”häntä koskevissa asioissa”? </a:t>
            </a:r>
            <a:endParaRPr lang="fi-FI" sz="3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7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 smtClean="0">
                <a:latin typeface="Bodoni MT" panose="02070603080606020203" pitchFamily="18" charset="0"/>
              </a:rPr>
              <a:t>…mikä lapsen hoitotyössä EI koske lasta itseään…? </a:t>
            </a:r>
            <a:endParaRPr lang="fi-FI" sz="3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23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3600" dirty="0">
                <a:latin typeface="Bodoni MT" panose="02070603080606020203" pitchFamily="18" charset="0"/>
              </a:rPr>
              <a:t>Mitä tarkoittaa </a:t>
            </a:r>
          </a:p>
          <a:p>
            <a:pPr marL="0" indent="0" algn="ctr">
              <a:buNone/>
            </a:pPr>
            <a:r>
              <a:rPr lang="fi-FI" sz="3600" dirty="0">
                <a:latin typeface="Bodoni MT" panose="02070603080606020203" pitchFamily="18" charset="0"/>
              </a:rPr>
              <a:t>”oikeus ilmaista näkemyksensä”? </a:t>
            </a:r>
          </a:p>
        </p:txBody>
      </p:sp>
    </p:spTree>
    <p:extLst>
      <p:ext uri="{BB962C8B-B14F-4D97-AF65-F5344CB8AC3E}">
        <p14:creationId xmlns:p14="http://schemas.microsoft.com/office/powerpoint/2010/main" val="2781683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484784"/>
            <a:ext cx="8596668" cy="3880773"/>
          </a:xfrm>
        </p:spPr>
        <p:txBody>
          <a:bodyPr>
            <a:normAutofit/>
          </a:bodyPr>
          <a:lstStyle/>
          <a:p>
            <a:r>
              <a:rPr lang="fi-FI" sz="3200" dirty="0" smtClean="0">
                <a:latin typeface="Bodoni MT" panose="02070603080606020203" pitchFamily="18" charset="0"/>
              </a:rPr>
              <a:t>Lapsella on mahdollisuus </a:t>
            </a:r>
            <a:r>
              <a:rPr lang="fi-FI" sz="3200" dirty="0">
                <a:latin typeface="Bodoni MT" panose="02070603080606020203" pitchFamily="18" charset="0"/>
              </a:rPr>
              <a:t>ilmaisuun </a:t>
            </a:r>
            <a:r>
              <a:rPr lang="fi-FI" sz="3200" dirty="0" smtClean="0">
                <a:latin typeface="Bodoni MT" panose="02070603080606020203" pitchFamily="18" charset="0"/>
              </a:rPr>
              <a:t>hänelle </a:t>
            </a:r>
            <a:r>
              <a:rPr lang="fi-FI" sz="3200" dirty="0">
                <a:latin typeface="Bodoni MT" panose="02070603080606020203" pitchFamily="18" charset="0"/>
              </a:rPr>
              <a:t>itsellään ominaisella </a:t>
            </a:r>
            <a:r>
              <a:rPr lang="fi-FI" sz="3200" dirty="0" smtClean="0">
                <a:latin typeface="Bodoni MT" panose="02070603080606020203" pitchFamily="18" charset="0"/>
              </a:rPr>
              <a:t>tavalla</a:t>
            </a:r>
          </a:p>
          <a:p>
            <a:endParaRPr lang="fi-FI" sz="3200" dirty="0">
              <a:latin typeface="Bodoni MT" panose="02070603080606020203" pitchFamily="18" charset="0"/>
            </a:endParaRPr>
          </a:p>
          <a:p>
            <a:r>
              <a:rPr lang="fi-FI" sz="3200" dirty="0" smtClean="0">
                <a:latin typeface="Bodoni MT" panose="02070603080606020203" pitchFamily="18" charset="0"/>
              </a:rPr>
              <a:t>Lasta olisi hyvä kuulla suoraan, ei aina vanhempien kautta</a:t>
            </a:r>
            <a:endParaRPr lang="fi-FI" sz="32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88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1450145" y="548680"/>
            <a:ext cx="7126287" cy="4051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altLang="fi-FI" sz="3200" dirty="0">
                <a:latin typeface="Bodoni MT" pitchFamily="18" charset="0"/>
              </a:rPr>
              <a:t>Oikeuden toteutuminen edellyttää </a:t>
            </a:r>
          </a:p>
          <a:p>
            <a:pPr marL="0" indent="0" algn="ctr">
              <a:buNone/>
            </a:pPr>
            <a:r>
              <a:rPr lang="fi-FI" altLang="fi-FI" sz="3200" dirty="0">
                <a:latin typeface="Bodoni MT" pitchFamily="18" charset="0"/>
              </a:rPr>
              <a:t>myös muiden kuin kielellisten viestintätapojen tunnustamista ja kunnioittamista. </a:t>
            </a:r>
          </a:p>
          <a:p>
            <a:pPr marL="0" indent="0" algn="ctr">
              <a:buNone/>
            </a:pPr>
            <a:r>
              <a:rPr lang="fi-FI" altLang="fi-FI" sz="3200" dirty="0">
                <a:latin typeface="Bodoni MT" pitchFamily="18" charset="0"/>
              </a:rPr>
              <a:t>(YK 2009)</a:t>
            </a:r>
          </a:p>
        </p:txBody>
      </p:sp>
      <p:pic>
        <p:nvPicPr>
          <p:cNvPr id="8195" name="Picture 3" descr="C:\Users\jmolli\Pictures\P14904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71904">
            <a:off x="1585102" y="4092688"/>
            <a:ext cx="2071688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C:\Users\jmolli\Pictures\Pic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6547">
            <a:off x="6719393" y="4069877"/>
            <a:ext cx="2342535" cy="210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C:\Users\jmolli\Pictures\Picture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42">
            <a:off x="4373600" y="3843487"/>
            <a:ext cx="1761877" cy="188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9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3600" dirty="0">
                <a:latin typeface="Bodoni MT" panose="02070603080606020203" pitchFamily="18" charset="0"/>
              </a:rPr>
              <a:t>Miten pientä ja puhumatonta lasta voi käytännön hoitotyön tilanteissa kuunnella? </a:t>
            </a:r>
          </a:p>
        </p:txBody>
      </p:sp>
    </p:spTree>
    <p:extLst>
      <p:ext uri="{BB962C8B-B14F-4D97-AF65-F5344CB8AC3E}">
        <p14:creationId xmlns:p14="http://schemas.microsoft.com/office/powerpoint/2010/main" val="838557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1340768"/>
            <a:ext cx="8596668" cy="3880773"/>
          </a:xfrm>
        </p:spPr>
        <p:txBody>
          <a:bodyPr>
            <a:normAutofit/>
          </a:bodyPr>
          <a:lstStyle/>
          <a:p>
            <a:r>
              <a:rPr lang="fi-FI" sz="3200" dirty="0" smtClean="0">
                <a:latin typeface="Bodoni MT" panose="02070603080606020203" pitchFamily="18" charset="0"/>
              </a:rPr>
              <a:t>Asenne</a:t>
            </a:r>
          </a:p>
          <a:p>
            <a:r>
              <a:rPr lang="fi-FI" sz="3200" dirty="0" smtClean="0">
                <a:latin typeface="Bodoni MT" panose="02070603080606020203" pitchFamily="18" charset="0"/>
              </a:rPr>
              <a:t>Pysähtyminen</a:t>
            </a:r>
          </a:p>
          <a:p>
            <a:r>
              <a:rPr lang="fi-FI" sz="3200" dirty="0" err="1" smtClean="0">
                <a:latin typeface="Bodoni MT" panose="02070603080606020203" pitchFamily="18" charset="0"/>
              </a:rPr>
              <a:t>Toiminnallisuus</a:t>
            </a:r>
            <a:r>
              <a:rPr lang="fi-FI" sz="3200" dirty="0" smtClean="0">
                <a:latin typeface="Bodoni MT" panose="02070603080606020203" pitchFamily="18" charset="0"/>
              </a:rPr>
              <a:t> (leikki!)</a:t>
            </a:r>
          </a:p>
          <a:p>
            <a:r>
              <a:rPr lang="fi-FI" sz="3200" dirty="0" smtClean="0">
                <a:latin typeface="Bodoni MT" panose="02070603080606020203" pitchFamily="18" charset="0"/>
              </a:rPr>
              <a:t>Puhetta tukevat ja korvaavat keinot: esineet, kuvat, viittomat, symbolikielet</a:t>
            </a:r>
          </a:p>
          <a:p>
            <a:endParaRPr lang="fi-FI" sz="32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75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-96689" y="332656"/>
            <a:ext cx="105131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3600" dirty="0">
                <a:latin typeface="Bodoni MT" panose="02070603080606020203" pitchFamily="18" charset="0"/>
              </a:rPr>
              <a:t>Kaikilla lapsilla on näkemyksiä. </a:t>
            </a:r>
            <a:endParaRPr lang="fi-FI" sz="3600" dirty="0" smtClean="0">
              <a:latin typeface="Bodoni MT" panose="02070603080606020203" pitchFamily="18" charset="0"/>
            </a:endParaRPr>
          </a:p>
          <a:p>
            <a:pPr marL="0" indent="0" algn="ctr">
              <a:buNone/>
            </a:pPr>
            <a:endParaRPr lang="fi-FI" sz="3600" dirty="0">
              <a:latin typeface="Bodoni MT" panose="02070603080606020203" pitchFamily="18" charset="0"/>
            </a:endParaRPr>
          </a:p>
          <a:p>
            <a:pPr marL="0" indent="0" algn="ctr">
              <a:buNone/>
            </a:pPr>
            <a:r>
              <a:rPr lang="fi-FI" sz="3600" dirty="0">
                <a:latin typeface="Bodoni MT" panose="02070603080606020203" pitchFamily="18" charset="0"/>
              </a:rPr>
              <a:t>Ne näkemykset </a:t>
            </a:r>
            <a:r>
              <a:rPr lang="fi-FI" sz="3600" dirty="0" smtClean="0">
                <a:latin typeface="Bodoni MT" panose="02070603080606020203" pitchFamily="18" charset="0"/>
              </a:rPr>
              <a:t>pitää </a:t>
            </a:r>
            <a:r>
              <a:rPr lang="fi-FI" sz="3600" dirty="0">
                <a:latin typeface="Bodoni MT" panose="02070603080606020203" pitchFamily="18" charset="0"/>
              </a:rPr>
              <a:t>ottaa huomioon </a:t>
            </a:r>
            <a:endParaRPr lang="fi-FI" sz="3600" dirty="0" smtClean="0">
              <a:latin typeface="Bodoni MT" panose="02070603080606020203" pitchFamily="18" charset="0"/>
            </a:endParaRPr>
          </a:p>
          <a:p>
            <a:pPr marL="0" indent="0" algn="ctr">
              <a:buNone/>
            </a:pPr>
            <a:r>
              <a:rPr lang="fi-FI" sz="3600" dirty="0" smtClean="0">
                <a:latin typeface="Bodoni MT" panose="02070603080606020203" pitchFamily="18" charset="0"/>
              </a:rPr>
              <a:t>hoitotyön </a:t>
            </a:r>
            <a:r>
              <a:rPr lang="fi-FI" sz="3600" dirty="0">
                <a:latin typeface="Bodoni MT" panose="02070603080606020203" pitchFamily="18" charset="0"/>
              </a:rPr>
              <a:t>päätöksenteossa.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819" y="3539522"/>
            <a:ext cx="4070153" cy="30526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10714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8596668" cy="1320800"/>
          </a:xfrm>
        </p:spPr>
        <p:txBody>
          <a:bodyPr/>
          <a:lstStyle/>
          <a:p>
            <a:r>
              <a:rPr lang="fi-FI" dirty="0" smtClean="0"/>
              <a:t>Lähteet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052736"/>
            <a:ext cx="8596668" cy="5616624"/>
          </a:xfrm>
        </p:spPr>
        <p:txBody>
          <a:bodyPr>
            <a:noAutofit/>
          </a:bodyPr>
          <a:lstStyle/>
          <a:p>
            <a:r>
              <a:rPr lang="fi-FI" sz="2400" dirty="0" smtClean="0"/>
              <a:t>Perustuslaki, </a:t>
            </a:r>
            <a:r>
              <a:rPr lang="fi-FI" sz="2400" dirty="0"/>
              <a:t>laki potilaan asemasta ja oikeuksista, </a:t>
            </a:r>
            <a:r>
              <a:rPr lang="fi-FI" sz="2400" dirty="0" smtClean="0"/>
              <a:t>lastensuojelulaki, laki </a:t>
            </a:r>
            <a:r>
              <a:rPr lang="fi-FI" sz="2400" dirty="0"/>
              <a:t>sosiaalihuollon asiakkaan asemasta ja oikeuksista</a:t>
            </a:r>
            <a:endParaRPr lang="fi-FI" sz="2400" dirty="0" smtClean="0"/>
          </a:p>
          <a:p>
            <a:r>
              <a:rPr lang="fi-FI" sz="2400" dirty="0" smtClean="0"/>
              <a:t>Olli</a:t>
            </a:r>
            <a:r>
              <a:rPr lang="fi-FI" sz="2400" dirty="0"/>
              <a:t>, J. 2012. Lapsen oikeus tulla kuulluksi kuntoutuksessa. Kuntoutus 35 (3), </a:t>
            </a:r>
            <a:r>
              <a:rPr lang="fi-FI" sz="2400" dirty="0" smtClean="0"/>
              <a:t>17–20. </a:t>
            </a:r>
            <a:r>
              <a:rPr lang="fi-FI" sz="2400" dirty="0" smtClean="0">
                <a:hlinkClick r:id="rId2"/>
              </a:rPr>
              <a:t>http</a:t>
            </a:r>
            <a:r>
              <a:rPr lang="fi-FI" sz="2400" dirty="0">
                <a:hlinkClick r:id="rId2"/>
              </a:rPr>
              <a:t>://</a:t>
            </a:r>
            <a:r>
              <a:rPr lang="fi-FI" sz="2400" dirty="0" smtClean="0">
                <a:hlinkClick r:id="rId2"/>
              </a:rPr>
              <a:t>www.kuntoutusportti.fi/files/attachments/kuntoutus-lehden_artikkelit/2012/olli.pdf</a:t>
            </a:r>
            <a:r>
              <a:rPr lang="fi-FI" sz="2400" dirty="0" smtClean="0"/>
              <a:t> </a:t>
            </a:r>
            <a:endParaRPr lang="fi-FI" sz="2400" dirty="0"/>
          </a:p>
          <a:p>
            <a:r>
              <a:rPr lang="fi-FI" sz="2400" dirty="0"/>
              <a:t>YK 2009. Lapsen oikeuksien komitean Yleinen huomautus nro 12 (2009) Lapsen oikeus tulla kuulluksi. </a:t>
            </a:r>
            <a:r>
              <a:rPr lang="en-US" sz="2400" dirty="0"/>
              <a:t>CRC/C/GC/12. </a:t>
            </a:r>
            <a:r>
              <a:rPr lang="fi-FI" sz="2400" dirty="0"/>
              <a:t>Geneve. </a:t>
            </a:r>
            <a:r>
              <a:rPr lang="fi-FI" sz="2400" u="sng" dirty="0">
                <a:hlinkClick r:id="rId3"/>
              </a:rPr>
              <a:t>http://lapsiasia.fi/wp-content/uploads/2015/03/CRS_12.pdf</a:t>
            </a:r>
            <a:r>
              <a:rPr lang="en-US" sz="2400" dirty="0"/>
              <a:t> </a:t>
            </a:r>
            <a:endParaRPr lang="fi-FI" sz="2400" dirty="0"/>
          </a:p>
          <a:p>
            <a:r>
              <a:rPr lang="fi-FI" sz="2400" dirty="0"/>
              <a:t>YK 1989. Yleissopimus lapsen oikeuksista. </a:t>
            </a:r>
            <a:r>
              <a:rPr lang="fi-FI" sz="2400" u="sng" dirty="0">
                <a:hlinkClick r:id="rId4"/>
              </a:rPr>
              <a:t>https://www.lapsenoikeudet.fi/lapsen-oikeuksien-sopimus/sopimus-kokonaisuudessaan/</a:t>
            </a:r>
            <a:r>
              <a:rPr lang="fi-FI" sz="2400" dirty="0"/>
              <a:t> </a:t>
            </a:r>
          </a:p>
          <a:p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654452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1143000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cs typeface="Trebuchet MS" pitchFamily="34" charset="0"/>
              </a:rPr>
              <a:t>Kuulemisiin ja näkemisiin </a:t>
            </a:r>
            <a:r>
              <a:rPr lang="fi-FI" altLang="fi-FI" dirty="0" err="1" smtClean="0">
                <a:cs typeface="Trebuchet MS" pitchFamily="34" charset="0"/>
              </a:rPr>
              <a:t>somessa</a:t>
            </a:r>
            <a:r>
              <a:rPr lang="fi-FI" altLang="fi-FI" dirty="0" smtClean="0">
                <a:cs typeface="Trebuchet MS" pitchFamily="34" charset="0"/>
              </a:rPr>
              <a:t>!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1844825"/>
            <a:ext cx="9021688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charset="2"/>
              <a:buChar char=""/>
              <a:defRPr/>
            </a:pPr>
            <a:r>
              <a:rPr lang="fi-FI" altLang="fi-FI" sz="2800" dirty="0" err="1"/>
              <a:t>Twitter</a:t>
            </a:r>
            <a:r>
              <a:rPr lang="fi-FI" altLang="fi-FI" sz="2800" dirty="0"/>
              <a:t>: </a:t>
            </a:r>
            <a:r>
              <a:rPr lang="fi-FI" altLang="fi-FI" sz="2200" b="1" dirty="0">
                <a:solidFill>
                  <a:srgbClr val="FFC000"/>
                </a:solidFill>
                <a:hlinkClick r:id="rId2"/>
              </a:rPr>
              <a:t>http://twitter.com/JohannaOlli</a:t>
            </a:r>
            <a:r>
              <a:rPr lang="fi-FI" altLang="fi-FI" sz="2200" dirty="0">
                <a:solidFill>
                  <a:schemeClr val="tx2"/>
                </a:solidFill>
              </a:rPr>
              <a:t> </a:t>
            </a:r>
          </a:p>
          <a:p>
            <a:pPr>
              <a:buFont typeface="Wingdings 2" charset="2"/>
              <a:buChar char=""/>
              <a:defRPr/>
            </a:pPr>
            <a:r>
              <a:rPr lang="fi-FI" altLang="fi-FI" sz="2800" dirty="0" err="1">
                <a:solidFill>
                  <a:schemeClr val="tx2"/>
                </a:solidFill>
              </a:rPr>
              <a:t>Blogit</a:t>
            </a:r>
            <a:r>
              <a:rPr lang="fi-FI" altLang="fi-FI" sz="2800" dirty="0">
                <a:solidFill>
                  <a:schemeClr val="tx2"/>
                </a:solidFill>
              </a:rPr>
              <a:t>: </a:t>
            </a:r>
            <a:endParaRPr lang="fi-FI" altLang="fi-FI" sz="2800" dirty="0">
              <a:solidFill>
                <a:schemeClr val="tx2"/>
              </a:solidFill>
              <a:hlinkClick r:id="rId3"/>
            </a:endParaRPr>
          </a:p>
          <a:p>
            <a:pPr lvl="1">
              <a:buFont typeface="Wingdings 2" charset="2"/>
              <a:buChar char=""/>
              <a:defRPr/>
            </a:pPr>
            <a:r>
              <a:rPr lang="fi-FI" altLang="fi-FI" dirty="0">
                <a:solidFill>
                  <a:schemeClr val="tx2"/>
                </a:solidFill>
              </a:rPr>
              <a:t> </a:t>
            </a:r>
            <a:r>
              <a:rPr lang="fi-FI" altLang="fi-FI" sz="2400" dirty="0">
                <a:solidFill>
                  <a:schemeClr val="tx2"/>
                </a:solidFill>
              </a:rPr>
              <a:t>Lasten tähden  </a:t>
            </a:r>
            <a:r>
              <a:rPr lang="fi-FI" altLang="fi-FI" sz="2400" dirty="0">
                <a:solidFill>
                  <a:schemeClr val="tx2"/>
                </a:solidFill>
                <a:hlinkClick r:id="rId3"/>
              </a:rPr>
              <a:t>http://lastentahden.blogspot.fi/</a:t>
            </a:r>
            <a:r>
              <a:rPr lang="fi-FI" altLang="fi-FI" sz="2400" dirty="0">
                <a:solidFill>
                  <a:schemeClr val="tx2"/>
                </a:solidFill>
              </a:rPr>
              <a:t> </a:t>
            </a:r>
          </a:p>
          <a:p>
            <a:pPr lvl="1">
              <a:buFont typeface="Wingdings 2" charset="2"/>
              <a:buChar char=""/>
              <a:defRPr/>
            </a:pPr>
            <a:r>
              <a:rPr lang="fi-FI" altLang="fi-FI" sz="2400" dirty="0">
                <a:solidFill>
                  <a:schemeClr val="tx2"/>
                </a:solidFill>
              </a:rPr>
              <a:t> Lapsinäkökulma </a:t>
            </a:r>
            <a:r>
              <a:rPr lang="fi-FI" altLang="fi-FI" sz="2400" dirty="0">
                <a:solidFill>
                  <a:schemeClr val="tx2"/>
                </a:solidFill>
                <a:hlinkClick r:id="rId4"/>
              </a:rPr>
              <a:t>https://lapsinakokulma.wordpress.com/</a:t>
            </a:r>
            <a:r>
              <a:rPr lang="fi-FI" altLang="fi-FI" sz="2400" dirty="0">
                <a:solidFill>
                  <a:schemeClr val="tx2"/>
                </a:solidFill>
              </a:rPr>
              <a:t> </a:t>
            </a:r>
          </a:p>
          <a:p>
            <a:pPr lvl="1">
              <a:buFont typeface="Wingdings 2" charset="2"/>
              <a:buChar char=""/>
              <a:defRPr/>
            </a:pPr>
            <a:r>
              <a:rPr lang="fi-FI" altLang="fi-FI" sz="2400" dirty="0">
                <a:solidFill>
                  <a:schemeClr val="tx2"/>
                </a:solidFill>
              </a:rPr>
              <a:t> Terveyttä Tieteestä </a:t>
            </a:r>
            <a:r>
              <a:rPr lang="fi-FI" altLang="fi-FI" sz="2400" dirty="0">
                <a:solidFill>
                  <a:schemeClr val="tx2"/>
                </a:solidFill>
                <a:hlinkClick r:id="rId5"/>
              </a:rPr>
              <a:t>http://terveyttatieteesta.blogspot.fi/</a:t>
            </a:r>
            <a:r>
              <a:rPr lang="fi-FI" altLang="fi-FI" sz="2400" dirty="0">
                <a:solidFill>
                  <a:schemeClr val="tx2"/>
                </a:solidFill>
              </a:rPr>
              <a:t> </a:t>
            </a:r>
            <a:endParaRPr lang="fi-FI" altLang="fi-FI" sz="2800" dirty="0">
              <a:solidFill>
                <a:schemeClr val="tx2"/>
              </a:solidFill>
            </a:endParaRPr>
          </a:p>
          <a:p>
            <a:pPr>
              <a:buFont typeface="Wingdings 2" charset="2"/>
              <a:buChar char=""/>
              <a:defRPr/>
            </a:pPr>
            <a:r>
              <a:rPr lang="fi-FI" altLang="fi-FI" sz="2800" dirty="0" err="1">
                <a:solidFill>
                  <a:schemeClr val="tx2"/>
                </a:solidFill>
              </a:rPr>
              <a:t>LinkedIn</a:t>
            </a:r>
            <a:r>
              <a:rPr lang="fi-FI" altLang="fi-FI" sz="2800" dirty="0">
                <a:solidFill>
                  <a:schemeClr val="tx2"/>
                </a:solidFill>
              </a:rPr>
              <a:t>: </a:t>
            </a:r>
            <a:r>
              <a:rPr lang="fi-FI" altLang="fi-FI" sz="2800" dirty="0">
                <a:solidFill>
                  <a:schemeClr val="tx2"/>
                </a:solidFill>
                <a:hlinkClick r:id="rId6"/>
              </a:rPr>
              <a:t>https://fi.linkedin.com/in/johanna-olli-54944053</a:t>
            </a:r>
            <a:r>
              <a:rPr lang="fi-FI" altLang="fi-FI" sz="2800" dirty="0">
                <a:solidFill>
                  <a:schemeClr val="tx2"/>
                </a:solidFill>
              </a:rPr>
              <a:t> </a:t>
            </a:r>
          </a:p>
          <a:p>
            <a:pPr>
              <a:buFont typeface="Wingdings 2" charset="2"/>
              <a:buChar char=""/>
              <a:defRPr/>
            </a:pPr>
            <a:r>
              <a:rPr lang="fi-FI" altLang="fi-FI" sz="2800" dirty="0">
                <a:solidFill>
                  <a:schemeClr val="tx2"/>
                </a:solidFill>
              </a:rPr>
              <a:t>Lane: </a:t>
            </a:r>
            <a:r>
              <a:rPr lang="fi-FI" altLang="fi-FI" sz="2800" dirty="0">
                <a:solidFill>
                  <a:schemeClr val="tx2"/>
                </a:solidFill>
                <a:hlinkClick r:id="rId7"/>
              </a:rPr>
              <a:t>https://lastenneurologianhoitajat.yhdistysavain.fi/</a:t>
            </a:r>
            <a:r>
              <a:rPr lang="fi-FI" altLang="fi-FI" sz="2800" dirty="0">
                <a:solidFill>
                  <a:schemeClr val="tx2"/>
                </a:solidFill>
              </a:rPr>
              <a:t> </a:t>
            </a:r>
            <a:endParaRPr lang="fi-FI" altLang="fi-FI" sz="2800" dirty="0"/>
          </a:p>
          <a:p>
            <a:pPr marL="0" indent="0" algn="ctr">
              <a:buNone/>
              <a:defRPr/>
            </a:pPr>
            <a:r>
              <a:rPr lang="fi-FI" altLang="fi-FI" sz="2800" dirty="0"/>
              <a:t>Sähköposti: </a:t>
            </a:r>
            <a:r>
              <a:rPr lang="fi-FI" altLang="fi-FI" sz="2800" dirty="0" err="1">
                <a:hlinkClick r:id="rId8"/>
              </a:rPr>
              <a:t>jmolli@utu.fi</a:t>
            </a:r>
            <a:endParaRPr lang="fi-FI" altLang="fi-FI" sz="2800" dirty="0"/>
          </a:p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1" y="980729"/>
            <a:ext cx="1436563" cy="1442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09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4745"/>
            <a:ext cx="8596668" cy="4916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 smtClean="0"/>
              <a:t>Kuunnellaanko lapsia hoitotyössä</a:t>
            </a:r>
            <a:r>
              <a:rPr lang="fi-FI" sz="2800" dirty="0"/>
              <a:t>? </a:t>
            </a:r>
          </a:p>
          <a:p>
            <a:pPr marL="0" lvl="0" indent="0">
              <a:buNone/>
            </a:pPr>
            <a:endParaRPr lang="fi-FI" sz="2800" dirty="0" smtClean="0"/>
          </a:p>
          <a:p>
            <a:pPr lvl="0"/>
            <a:r>
              <a:rPr lang="fi-FI" sz="2800" dirty="0" smtClean="0"/>
              <a:t>Aina </a:t>
            </a:r>
            <a:r>
              <a:rPr lang="fi-FI" sz="2800" dirty="0"/>
              <a:t>tai lähes </a:t>
            </a:r>
            <a:r>
              <a:rPr lang="fi-FI" sz="2800" dirty="0" smtClean="0"/>
              <a:t>aina?</a:t>
            </a:r>
            <a:endParaRPr lang="fi-FI" sz="2800" dirty="0"/>
          </a:p>
          <a:p>
            <a:pPr lvl="0"/>
            <a:r>
              <a:rPr lang="fi-FI" sz="2800" dirty="0"/>
              <a:t>Aika </a:t>
            </a:r>
            <a:r>
              <a:rPr lang="fi-FI" sz="2800" dirty="0" smtClean="0"/>
              <a:t>usein?</a:t>
            </a:r>
            <a:endParaRPr lang="fi-FI" sz="2800" dirty="0"/>
          </a:p>
          <a:p>
            <a:pPr lvl="0"/>
            <a:r>
              <a:rPr lang="fi-FI" sz="2800" dirty="0"/>
              <a:t>Joissain asioissa usein, joissain harvoin tai ei </a:t>
            </a:r>
            <a:r>
              <a:rPr lang="fi-FI" sz="2800" dirty="0" smtClean="0"/>
              <a:t>ollenkaan?</a:t>
            </a:r>
            <a:endParaRPr lang="fi-FI" sz="2800" dirty="0"/>
          </a:p>
          <a:p>
            <a:pPr lvl="0"/>
            <a:r>
              <a:rPr lang="fi-FI" sz="2800" dirty="0"/>
              <a:t>Aika </a:t>
            </a:r>
            <a:r>
              <a:rPr lang="fi-FI" sz="2800" dirty="0" smtClean="0"/>
              <a:t>harvoin?</a:t>
            </a:r>
            <a:endParaRPr lang="fi-FI" sz="2800" dirty="0"/>
          </a:p>
          <a:p>
            <a:pPr lvl="0"/>
            <a:r>
              <a:rPr lang="fi-FI" sz="2800" dirty="0"/>
              <a:t>Tosi harvoin tai ei juuri </a:t>
            </a:r>
            <a:r>
              <a:rPr lang="fi-FI" sz="2800" dirty="0" smtClean="0"/>
              <a:t>ollenkaan?</a:t>
            </a:r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601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404665"/>
            <a:ext cx="8856984" cy="5678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3200" dirty="0">
                <a:latin typeface="Bodoni MT" panose="02070603080606020203" pitchFamily="18" charset="0"/>
                <a:cs typeface="Arabic Typesetting" panose="03020402040406030203" pitchFamily="66" charset="-78"/>
              </a:rPr>
              <a:t>Lapsella, </a:t>
            </a:r>
          </a:p>
          <a:p>
            <a:pPr marL="0" indent="0" algn="ctr">
              <a:buNone/>
            </a:pPr>
            <a:r>
              <a:rPr lang="fi-FI" sz="3200" dirty="0">
                <a:latin typeface="Bodoni MT" panose="02070603080606020203" pitchFamily="18" charset="0"/>
                <a:cs typeface="Arabic Typesetting" panose="03020402040406030203" pitchFamily="66" charset="-78"/>
              </a:rPr>
              <a:t>joka kykenee muodostamaan omat näkemyksensä, </a:t>
            </a:r>
          </a:p>
          <a:p>
            <a:pPr marL="0" indent="0" algn="ctr">
              <a:buNone/>
            </a:pPr>
            <a:r>
              <a:rPr lang="fi-FI" sz="3200" dirty="0">
                <a:latin typeface="Bodoni MT" panose="02070603080606020203" pitchFamily="18" charset="0"/>
                <a:cs typeface="Arabic Typesetting" panose="03020402040406030203" pitchFamily="66" charset="-78"/>
              </a:rPr>
              <a:t>on oikeus vapaasti ilmaista nämä näkemyksensä </a:t>
            </a:r>
          </a:p>
          <a:p>
            <a:pPr marL="0" indent="0" algn="ctr">
              <a:buNone/>
            </a:pPr>
            <a:r>
              <a:rPr lang="fi-FI" sz="3200" dirty="0">
                <a:latin typeface="Bodoni MT" panose="02070603080606020203" pitchFamily="18" charset="0"/>
                <a:cs typeface="Arabic Typesetting" panose="03020402040406030203" pitchFamily="66" charset="-78"/>
              </a:rPr>
              <a:t>kaikissa lasta koskevissa asioissa. </a:t>
            </a:r>
          </a:p>
          <a:p>
            <a:pPr marL="0" indent="0" algn="ctr">
              <a:buNone/>
            </a:pPr>
            <a:endParaRPr lang="fi-FI" sz="3200" dirty="0">
              <a:latin typeface="Bodoni MT" panose="02070603080606020203" pitchFamily="18" charset="0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fi-FI" sz="3200" dirty="0">
                <a:latin typeface="Bodoni MT" panose="02070603080606020203" pitchFamily="18" charset="0"/>
                <a:cs typeface="Arabic Typesetting" panose="03020402040406030203" pitchFamily="66" charset="-78"/>
              </a:rPr>
              <a:t>Lapsen näkemykset on otettava huomioon </a:t>
            </a:r>
          </a:p>
          <a:p>
            <a:pPr marL="0" indent="0" algn="ctr">
              <a:buNone/>
            </a:pPr>
            <a:r>
              <a:rPr lang="fi-FI" sz="3200" dirty="0">
                <a:latin typeface="Bodoni MT" panose="02070603080606020203" pitchFamily="18" charset="0"/>
                <a:cs typeface="Arabic Typesetting" panose="03020402040406030203" pitchFamily="66" charset="-78"/>
              </a:rPr>
              <a:t>lapsen iän ja kehitystason mukaisesti</a:t>
            </a:r>
            <a:r>
              <a:rPr lang="fi-FI" sz="3200" dirty="0" smtClean="0">
                <a:latin typeface="Bodoni MT" panose="02070603080606020203" pitchFamily="18" charset="0"/>
                <a:cs typeface="Arabic Typesetting" panose="03020402040406030203" pitchFamily="66" charset="-78"/>
              </a:rPr>
              <a:t>.</a:t>
            </a:r>
          </a:p>
          <a:p>
            <a:pPr marL="0" indent="0" algn="ctr">
              <a:buNone/>
            </a:pPr>
            <a:r>
              <a:rPr lang="fi-FI" sz="3200" dirty="0" smtClean="0">
                <a:latin typeface="Bodoni MT" panose="02070603080606020203" pitchFamily="18" charset="0"/>
                <a:cs typeface="Arabic Typesetting" panose="03020402040406030203" pitchFamily="66" charset="-78"/>
              </a:rPr>
              <a:t>(YK 1989)</a:t>
            </a:r>
            <a:endParaRPr lang="fi-FI" sz="3200" dirty="0">
              <a:latin typeface="Bodoni MT" panose="02070603080606020203" pitchFamily="18" charset="0"/>
              <a:cs typeface="Arabic Typesetting" panose="03020402040406030203" pitchFamily="66" charset="-78"/>
            </a:endParaRPr>
          </a:p>
          <a:p>
            <a:endParaRPr lang="fi-FI" sz="3200" dirty="0">
              <a:latin typeface="Bodoni MT" panose="02070603080606020203" pitchFamily="18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503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3200" dirty="0">
                <a:latin typeface="Bodoni MT" panose="02070603080606020203" pitchFamily="18" charset="0"/>
              </a:rPr>
              <a:t>Mitä tarkoittaa </a:t>
            </a:r>
          </a:p>
          <a:p>
            <a:pPr marL="0" indent="0" algn="ctr">
              <a:buNone/>
            </a:pPr>
            <a:r>
              <a:rPr lang="fi-FI" sz="3200" dirty="0">
                <a:latin typeface="Bodoni MT" panose="02070603080606020203" pitchFamily="18" charset="0"/>
              </a:rPr>
              <a:t>”kykenee muodostamaan omat näkemyksensä”?</a:t>
            </a:r>
          </a:p>
        </p:txBody>
      </p:sp>
    </p:spTree>
    <p:extLst>
      <p:ext uri="{BB962C8B-B14F-4D97-AF65-F5344CB8AC3E}">
        <p14:creationId xmlns:p14="http://schemas.microsoft.com/office/powerpoint/2010/main" val="237610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340768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altLang="fi-FI" sz="3200" dirty="0">
                <a:latin typeface="Bodoni MT" pitchFamily="18" charset="0"/>
              </a:rPr>
              <a:t>Pitäisi aina olettaa, </a:t>
            </a:r>
          </a:p>
          <a:p>
            <a:pPr marL="0" indent="0" algn="ctr">
              <a:buNone/>
            </a:pPr>
            <a:r>
              <a:rPr lang="fi-FI" altLang="fi-FI" sz="3200" dirty="0">
                <a:latin typeface="Bodoni MT" pitchFamily="18" charset="0"/>
              </a:rPr>
              <a:t>että lapsi kykenee ilmaisemaan näkemyksiään, </a:t>
            </a:r>
          </a:p>
          <a:p>
            <a:pPr marL="0" indent="0" algn="ctr">
              <a:buNone/>
            </a:pPr>
            <a:r>
              <a:rPr lang="fi-FI" altLang="fi-FI" sz="3200" dirty="0">
                <a:latin typeface="Bodoni MT" pitchFamily="18" charset="0"/>
              </a:rPr>
              <a:t>ilman että lapsen tarvitsee </a:t>
            </a:r>
          </a:p>
          <a:p>
            <a:pPr marL="0" indent="0" algn="ctr">
              <a:buNone/>
            </a:pPr>
            <a:r>
              <a:rPr lang="fi-FI" altLang="fi-FI" sz="3200" dirty="0">
                <a:latin typeface="Bodoni MT" pitchFamily="18" charset="0"/>
              </a:rPr>
              <a:t>ensin osoittaa kykenevänsä siihen. </a:t>
            </a:r>
          </a:p>
          <a:p>
            <a:pPr marL="0" indent="0" algn="ctr">
              <a:buNone/>
            </a:pPr>
            <a:r>
              <a:rPr lang="fi-FI" altLang="fi-FI" sz="3200" dirty="0">
                <a:latin typeface="Bodoni MT" pitchFamily="18" charset="0"/>
              </a:rPr>
              <a:t>(YK 2009)</a:t>
            </a:r>
          </a:p>
          <a:p>
            <a:pPr marL="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95157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3600" dirty="0">
                <a:latin typeface="Bodoni MT" panose="02070603080606020203" pitchFamily="18" charset="0"/>
              </a:rPr>
              <a:t>Mitä tarkoittaa </a:t>
            </a:r>
          </a:p>
          <a:p>
            <a:pPr marL="0" indent="0" algn="ctr">
              <a:buNone/>
            </a:pPr>
            <a:r>
              <a:rPr lang="fi-FI" sz="3600" dirty="0">
                <a:latin typeface="Bodoni MT" panose="02070603080606020203" pitchFamily="18" charset="0"/>
              </a:rPr>
              <a:t>”näkemykset otettava huomioon”?</a:t>
            </a:r>
          </a:p>
        </p:txBody>
      </p:sp>
    </p:spTree>
    <p:extLst>
      <p:ext uri="{BB962C8B-B14F-4D97-AF65-F5344CB8AC3E}">
        <p14:creationId xmlns:p14="http://schemas.microsoft.com/office/powerpoint/2010/main" val="196146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484784"/>
            <a:ext cx="8596668" cy="3880773"/>
          </a:xfrm>
        </p:spPr>
        <p:txBody>
          <a:bodyPr>
            <a:normAutofit/>
          </a:bodyPr>
          <a:lstStyle/>
          <a:p>
            <a:r>
              <a:rPr lang="fi-FI" sz="3200" dirty="0" smtClean="0">
                <a:latin typeface="Bodoni MT" panose="02070603080606020203" pitchFamily="18" charset="0"/>
              </a:rPr>
              <a:t>Aikuisten pitää harkita asiaa lapsen näkemysten </a:t>
            </a:r>
            <a:r>
              <a:rPr lang="fi-FI" sz="3200" dirty="0" smtClean="0">
                <a:latin typeface="Bodoni MT" panose="02070603080606020203" pitchFamily="18" charset="0"/>
              </a:rPr>
              <a:t>kannalta</a:t>
            </a:r>
          </a:p>
          <a:p>
            <a:endParaRPr lang="fi-FI" sz="3200" dirty="0" smtClean="0">
              <a:latin typeface="Bodoni MT" panose="02070603080606020203" pitchFamily="18" charset="0"/>
            </a:endParaRPr>
          </a:p>
          <a:p>
            <a:r>
              <a:rPr lang="fi-FI" sz="3200" dirty="0" smtClean="0">
                <a:latin typeface="Bodoni MT" panose="02070603080606020203" pitchFamily="18" charset="0"/>
              </a:rPr>
              <a:t>Lapsen </a:t>
            </a:r>
            <a:r>
              <a:rPr lang="fi-FI" sz="3200" dirty="0">
                <a:latin typeface="Bodoni MT" panose="02070603080606020203" pitchFamily="18" charset="0"/>
              </a:rPr>
              <a:t>pitää saada tietää, että aikuiset ovat harkinneet asiaa lapsen kannalta  </a:t>
            </a:r>
          </a:p>
        </p:txBody>
      </p:sp>
    </p:spTree>
    <p:extLst>
      <p:ext uri="{BB962C8B-B14F-4D97-AF65-F5344CB8AC3E}">
        <p14:creationId xmlns:p14="http://schemas.microsoft.com/office/powerpoint/2010/main" val="239262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3600" dirty="0">
                <a:latin typeface="Bodoni MT" panose="02070603080606020203" pitchFamily="18" charset="0"/>
              </a:rPr>
              <a:t>Mitä tarkoittaa </a:t>
            </a:r>
          </a:p>
          <a:p>
            <a:pPr marL="0" indent="0" algn="ctr">
              <a:buNone/>
            </a:pPr>
            <a:r>
              <a:rPr lang="fi-FI" sz="3600" dirty="0" smtClean="0">
                <a:latin typeface="Bodoni MT" panose="02070603080606020203" pitchFamily="18" charset="0"/>
              </a:rPr>
              <a:t>”iän </a:t>
            </a:r>
            <a:r>
              <a:rPr lang="fi-FI" sz="3600" dirty="0">
                <a:latin typeface="Bodoni MT" panose="02070603080606020203" pitchFamily="18" charset="0"/>
              </a:rPr>
              <a:t>ja kehitystason mukaisesti”?</a:t>
            </a:r>
          </a:p>
          <a:p>
            <a:pPr algn="ctr"/>
            <a:endParaRPr lang="fi-FI" sz="3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5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4745"/>
            <a:ext cx="8596668" cy="4916618"/>
          </a:xfrm>
        </p:spPr>
        <p:txBody>
          <a:bodyPr/>
          <a:lstStyle/>
          <a:p>
            <a:r>
              <a:rPr lang="fi-FI" sz="3200" dirty="0" smtClean="0">
                <a:latin typeface="Bodoni MT" panose="02070603080606020203" pitchFamily="18" charset="0"/>
              </a:rPr>
              <a:t>Lapselle on </a:t>
            </a:r>
            <a:r>
              <a:rPr lang="fi-FI" sz="3200" dirty="0">
                <a:latin typeface="Bodoni MT" panose="02070603080606020203" pitchFamily="18" charset="0"/>
              </a:rPr>
              <a:t>vastattava </a:t>
            </a:r>
            <a:r>
              <a:rPr lang="fi-FI" sz="3200" dirty="0" smtClean="0">
                <a:latin typeface="Bodoni MT" panose="02070603080606020203" pitchFamily="18" charset="0"/>
              </a:rPr>
              <a:t>ymmärrettävällä tavalla</a:t>
            </a:r>
          </a:p>
          <a:p>
            <a:endParaRPr lang="fi-FI" sz="3200" dirty="0">
              <a:latin typeface="Bodoni MT" panose="02070603080606020203" pitchFamily="18" charset="0"/>
            </a:endParaRPr>
          </a:p>
          <a:p>
            <a:pPr marL="0" indent="0">
              <a:buNone/>
            </a:pPr>
            <a:endParaRPr lang="fi-FI" sz="3200" dirty="0">
              <a:latin typeface="Bodoni MT" panose="02070603080606020203" pitchFamily="18" charset="0"/>
            </a:endParaRPr>
          </a:p>
          <a:p>
            <a:r>
              <a:rPr lang="fi-FI" sz="3200" dirty="0" smtClean="0">
                <a:latin typeface="Bodoni MT" panose="02070603080606020203" pitchFamily="18" charset="0"/>
              </a:rPr>
              <a:t>Lapsen päätösvallan kuuluu lisääntyä </a:t>
            </a:r>
            <a:r>
              <a:rPr lang="fi-FI" sz="3200" dirty="0">
                <a:latin typeface="Bodoni MT" panose="02070603080606020203" pitchFamily="18" charset="0"/>
              </a:rPr>
              <a:t>ja </a:t>
            </a:r>
            <a:r>
              <a:rPr lang="fi-FI" sz="3200" dirty="0" smtClean="0">
                <a:latin typeface="Bodoni MT" panose="02070603080606020203" pitchFamily="18" charset="0"/>
              </a:rPr>
              <a:t>monipuolistua </a:t>
            </a:r>
            <a:r>
              <a:rPr lang="fi-FI" sz="3200" dirty="0">
                <a:latin typeface="Bodoni MT" panose="02070603080606020203" pitchFamily="18" charset="0"/>
              </a:rPr>
              <a:t>lapsen kehityksen </a:t>
            </a:r>
            <a:r>
              <a:rPr lang="fi-FI" sz="3200" dirty="0" smtClean="0">
                <a:latin typeface="Bodoni MT" panose="02070603080606020203" pitchFamily="18" charset="0"/>
              </a:rPr>
              <a:t>edetessä</a:t>
            </a:r>
            <a:endParaRPr lang="fi-FI" sz="3200" dirty="0">
              <a:latin typeface="Bodoni MT" panose="02070603080606020203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03134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745</TotalTime>
  <Words>316</Words>
  <Application>Microsoft Office PowerPoint</Application>
  <PresentationFormat>Mukautettu</PresentationFormat>
  <Paragraphs>72</Paragraphs>
  <Slides>19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0" baseType="lpstr">
      <vt:lpstr>Facet</vt:lpstr>
      <vt:lpstr>Lapsen näkemyksen huomioiminen iän ja kehitystason mukaan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Lähteet</vt:lpstr>
      <vt:lpstr>Kuulemisiin ja näkemisiin somessa! </vt:lpstr>
    </vt:vector>
  </TitlesOfParts>
  <Company>University of Turku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Lapsen näkemyksen huomioiminen iän ja kehitystason mukaan </dc:title>
  <dc:creator>Johanna Olli</dc:creator>
  <cp:lastModifiedBy>Jo</cp:lastModifiedBy>
  <cp:revision>25</cp:revision>
  <dcterms:created xsi:type="dcterms:W3CDTF">2017-03-22T09:04:30Z</dcterms:created>
  <dcterms:modified xsi:type="dcterms:W3CDTF">2017-03-29T07:46:25Z</dcterms:modified>
</cp:coreProperties>
</file>